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6" r:id="rId4"/>
    <p:sldId id="258" r:id="rId5"/>
    <p:sldId id="259" r:id="rId6"/>
    <p:sldId id="278" r:id="rId7"/>
    <p:sldId id="261" r:id="rId8"/>
    <p:sldId id="262" r:id="rId9"/>
    <p:sldId id="260" r:id="rId10"/>
    <p:sldId id="263" r:id="rId11"/>
    <p:sldId id="269" r:id="rId12"/>
    <p:sldId id="270" r:id="rId13"/>
    <p:sldId id="264" r:id="rId14"/>
    <p:sldId id="268" r:id="rId15"/>
    <p:sldId id="271" r:id="rId16"/>
    <p:sldId id="265" r:id="rId17"/>
    <p:sldId id="267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frameSlides="1"/>
  <p:clrMru>
    <a:srgbClr val="FFEAB5"/>
    <a:srgbClr val="FFDF8C"/>
    <a:srgbClr val="FFE26C"/>
    <a:srgbClr val="FFD6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7DA49-0745-4D89-9784-905C9A1DC62C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7B1F-A55C-4B54-B402-061D1AF682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3832D-6DCB-4BD8-8813-7001CD5E67BB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E65CD-A0F7-4EAE-B59D-033D4259F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E65CD-A0F7-4EAE-B59D-033D4259FD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85DB-DD25-4E90-BFC4-D9E2C1420B44}" type="datetimeFigureOut">
              <a:rPr lang="en-US" smtClean="0"/>
              <a:pPr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0128-9B8E-4727-BEDF-853F6C404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419" y="1029368"/>
            <a:ext cx="7193572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Marker Felt"/>
                <a:cs typeface="Marker Felt"/>
              </a:rPr>
              <a:t>Find Your Fit</a:t>
            </a:r>
            <a:endParaRPr lang="en-US" sz="7200" dirty="0">
              <a:solidFill>
                <a:srgbClr val="FFFF00"/>
              </a:solidFill>
              <a:latin typeface="Marker Felt"/>
              <a:cs typeface="Marker Fe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5140" y="3438681"/>
            <a:ext cx="4211585" cy="2200119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Marker Felt"/>
                <a:cs typeface="Marker Felt"/>
              </a:rPr>
              <a:t>Post-High School Education:</a:t>
            </a:r>
          </a:p>
          <a:p>
            <a:r>
              <a:rPr lang="en-US" sz="3600" b="1" dirty="0" smtClean="0">
                <a:solidFill>
                  <a:srgbClr val="FFFFFF"/>
                </a:solidFill>
                <a:latin typeface="Marker Felt"/>
                <a:cs typeface="Marker Felt"/>
              </a:rPr>
              <a:t>2 Year vs. 4 Year School?</a:t>
            </a:r>
            <a:endParaRPr lang="en-US" sz="3600" b="1" dirty="0">
              <a:solidFill>
                <a:srgbClr val="FFFFFF"/>
              </a:solidFill>
              <a:latin typeface="Marker Felt"/>
              <a:cs typeface="Marker Felt"/>
            </a:endParaRPr>
          </a:p>
        </p:txBody>
      </p:sp>
      <p:pic>
        <p:nvPicPr>
          <p:cNvPr id="8" name="Picture 7" descr="sneakers2.jpg"/>
          <p:cNvPicPr>
            <a:picLocks noChangeAspect="1"/>
          </p:cNvPicPr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>
            <a:off x="194381" y="2947760"/>
            <a:ext cx="4470759" cy="3544178"/>
          </a:xfrm>
          <a:prstGeom prst="rect">
            <a:avLst/>
          </a:prstGeom>
          <a:solidFill>
            <a:schemeClr val="accent2">
              <a:alpha val="3000"/>
            </a:schemeClr>
          </a:solidFill>
          <a:effectLst>
            <a:glow rad="101600">
              <a:schemeClr val="accent6">
                <a:lumMod val="50000"/>
                <a:alpha val="44000"/>
              </a:schemeClr>
            </a:glow>
            <a:softEdge rad="3683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Marker Felt"/>
                <a:cs typeface="Marker Felt"/>
              </a:rPr>
              <a:t>UW System College</a:t>
            </a:r>
            <a:endParaRPr lang="en-US" sz="5400" b="1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2" y="1417638"/>
            <a:ext cx="8734990" cy="5440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Broad, liberal arts curriculum</a:t>
            </a:r>
          </a:p>
          <a:p>
            <a:r>
              <a:rPr lang="en-US" dirty="0" smtClean="0">
                <a:latin typeface="Chalkboard"/>
                <a:cs typeface="Chalkboard"/>
              </a:rPr>
              <a:t>Less flexible schedule </a:t>
            </a:r>
          </a:p>
          <a:p>
            <a:r>
              <a:rPr lang="en-US" dirty="0" smtClean="0">
                <a:latin typeface="Chalkboard"/>
                <a:cs typeface="Chalkboard"/>
              </a:rPr>
              <a:t>On-campus housing</a:t>
            </a:r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Large </a:t>
            </a:r>
            <a:r>
              <a:rPr lang="en-US" dirty="0" smtClean="0">
                <a:latin typeface="Chalkboard"/>
                <a:cs typeface="Chalkboard"/>
              </a:rPr>
              <a:t>variety of program majors</a:t>
            </a:r>
          </a:p>
          <a:p>
            <a:r>
              <a:rPr lang="en-US" dirty="0" smtClean="0">
                <a:latin typeface="Chalkboard"/>
                <a:cs typeface="Chalkboard"/>
              </a:rPr>
              <a:t>Large variety on-campus activities/clubs</a:t>
            </a:r>
          </a:p>
          <a:p>
            <a:r>
              <a:rPr lang="en-US" dirty="0" smtClean="0">
                <a:latin typeface="Chalkboard"/>
                <a:cs typeface="Chalkboard"/>
              </a:rPr>
              <a:t>Competitive </a:t>
            </a:r>
            <a:r>
              <a:rPr lang="en-US" dirty="0" smtClean="0">
                <a:latin typeface="Chalkboard"/>
                <a:cs typeface="Chalkboard"/>
              </a:rPr>
              <a:t>atmosphere</a:t>
            </a:r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ACT required for admission (Plus Writing?)</a:t>
            </a:r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Cost</a:t>
            </a:r>
            <a:r>
              <a:rPr lang="en-US" dirty="0" smtClean="0">
                <a:latin typeface="Chalkboard"/>
                <a:cs typeface="Chalkboard"/>
              </a:rPr>
              <a:t>: Tuition is about $11,000/yr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Not including Dorms, Food, Books, etc…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Marker Felt"/>
                <a:cs typeface="Marker Felt"/>
              </a:rPr>
              <a:t>UW System Colleges</a:t>
            </a:r>
            <a:endParaRPr lang="en-US" sz="5400" b="1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304" y="1600200"/>
            <a:ext cx="3268065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arker Felt"/>
                <a:cs typeface="Marker Felt"/>
              </a:rPr>
              <a:t>UW- Eau Claire</a:t>
            </a:r>
          </a:p>
          <a:p>
            <a:r>
              <a:rPr lang="en-US" dirty="0" smtClean="0">
                <a:latin typeface="Marker Felt"/>
                <a:cs typeface="Marker Felt"/>
              </a:rPr>
              <a:t>UW-Green Bay</a:t>
            </a:r>
          </a:p>
          <a:p>
            <a:r>
              <a:rPr lang="en-US" dirty="0" smtClean="0">
                <a:latin typeface="Marker Felt"/>
                <a:cs typeface="Marker Felt"/>
              </a:rPr>
              <a:t>UW-</a:t>
            </a:r>
            <a:r>
              <a:rPr lang="en-US" dirty="0" err="1" smtClean="0">
                <a:latin typeface="Marker Felt"/>
                <a:cs typeface="Marker Felt"/>
              </a:rPr>
              <a:t>LaCrosse</a:t>
            </a:r>
            <a:endParaRPr lang="en-US" dirty="0" smtClean="0">
              <a:latin typeface="Marker Felt"/>
              <a:cs typeface="Marker Felt"/>
            </a:endParaRPr>
          </a:p>
          <a:p>
            <a:r>
              <a:rPr lang="en-US" dirty="0" smtClean="0">
                <a:latin typeface="Marker Felt"/>
                <a:cs typeface="Marker Felt"/>
              </a:rPr>
              <a:t>UW-Madison</a:t>
            </a:r>
          </a:p>
          <a:p>
            <a:r>
              <a:rPr lang="en-US" dirty="0" smtClean="0">
                <a:latin typeface="Marker Felt"/>
                <a:cs typeface="Marker Felt"/>
              </a:rPr>
              <a:t>UW-Milwaukee</a:t>
            </a:r>
          </a:p>
          <a:p>
            <a:r>
              <a:rPr lang="en-US" dirty="0" smtClean="0">
                <a:latin typeface="Marker Felt"/>
                <a:cs typeface="Marker Felt"/>
              </a:rPr>
              <a:t>UW-Oshkosh</a:t>
            </a:r>
          </a:p>
          <a:p>
            <a:r>
              <a:rPr lang="en-US" dirty="0" smtClean="0">
                <a:latin typeface="Marker Felt"/>
                <a:cs typeface="Marker Felt"/>
              </a:rPr>
              <a:t>UW-Parkside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1369" y="1600200"/>
            <a:ext cx="5155431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arker Felt"/>
                <a:cs typeface="Marker Felt"/>
              </a:rPr>
              <a:t>UW-Platteville</a:t>
            </a:r>
          </a:p>
          <a:p>
            <a:r>
              <a:rPr lang="en-US" dirty="0" smtClean="0">
                <a:latin typeface="Marker Felt"/>
                <a:cs typeface="Marker Felt"/>
              </a:rPr>
              <a:t>UW-River Falls</a:t>
            </a:r>
          </a:p>
          <a:p>
            <a:r>
              <a:rPr lang="en-US" dirty="0" smtClean="0">
                <a:latin typeface="Marker Felt"/>
                <a:cs typeface="Marker Felt"/>
              </a:rPr>
              <a:t>UW-Stevens Point</a:t>
            </a:r>
          </a:p>
          <a:p>
            <a:r>
              <a:rPr lang="en-US" dirty="0" smtClean="0">
                <a:latin typeface="Marker Felt"/>
                <a:cs typeface="Marker Felt"/>
              </a:rPr>
              <a:t>UW-Stout</a:t>
            </a:r>
          </a:p>
          <a:p>
            <a:r>
              <a:rPr lang="en-US" dirty="0" smtClean="0">
                <a:latin typeface="Marker Felt"/>
                <a:cs typeface="Marker Felt"/>
              </a:rPr>
              <a:t>UW-Superior</a:t>
            </a:r>
          </a:p>
          <a:p>
            <a:r>
              <a:rPr lang="en-US" dirty="0" smtClean="0">
                <a:latin typeface="Marker Felt"/>
                <a:cs typeface="Marker Felt"/>
              </a:rPr>
              <a:t>UW-Whitewater</a:t>
            </a:r>
          </a:p>
          <a:p>
            <a:endParaRPr lang="en-US" dirty="0">
              <a:latin typeface="Marker Felt"/>
              <a:cs typeface="Marker Felt"/>
            </a:endParaRPr>
          </a:p>
        </p:txBody>
      </p:sp>
      <p:pic>
        <p:nvPicPr>
          <p:cNvPr id="6" name="Picture 5" descr="tennies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823" y="3683000"/>
            <a:ext cx="29845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Marker Felt"/>
                <a:cs typeface="Marker Felt"/>
              </a:rPr>
              <a:t>UW-Baraboo</a:t>
            </a:r>
            <a:endParaRPr lang="en-US" sz="5400" b="1" dirty="0">
              <a:latin typeface="Marker Felt"/>
              <a:cs typeface="Marker Fe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983286" cy="4525963"/>
          </a:xfrm>
        </p:spPr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Part of the UW System</a:t>
            </a:r>
          </a:p>
          <a:p>
            <a:r>
              <a:rPr lang="en-US" dirty="0" smtClean="0">
                <a:latin typeface="Marker Felt"/>
                <a:cs typeface="Marker Felt"/>
              </a:rPr>
              <a:t>Freshman and sophomore years of a bachelor’s program</a:t>
            </a:r>
          </a:p>
          <a:p>
            <a:r>
              <a:rPr lang="en-US" dirty="0" smtClean="0">
                <a:latin typeface="Marker Felt"/>
                <a:cs typeface="Marker Felt"/>
              </a:rPr>
              <a:t>Small class size</a:t>
            </a:r>
          </a:p>
          <a:p>
            <a:r>
              <a:rPr lang="en-US" dirty="0" smtClean="0">
                <a:latin typeface="Marker Felt"/>
                <a:cs typeface="Marker Felt"/>
              </a:rPr>
              <a:t>Tuition cost: $4,268/yr</a:t>
            </a:r>
          </a:p>
          <a:p>
            <a:r>
              <a:rPr lang="en-US" dirty="0" smtClean="0">
                <a:latin typeface="Marker Felt"/>
                <a:cs typeface="Marker Felt"/>
              </a:rPr>
              <a:t>Guaranteed Transfer Program to 4-yr campus</a:t>
            </a:r>
            <a:endParaRPr lang="en-US" dirty="0">
              <a:latin typeface="Marker Felt"/>
              <a:cs typeface="Marker Felt"/>
            </a:endParaRPr>
          </a:p>
        </p:txBody>
      </p:sp>
      <p:pic>
        <p:nvPicPr>
          <p:cNvPr id="4" name="Picture 3" descr="rebock 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514" y="274638"/>
            <a:ext cx="1814286" cy="6424627"/>
          </a:xfrm>
          <a:prstGeom prst="rect">
            <a:avLst/>
          </a:prstGeom>
          <a:effectLst>
            <a:glow rad="101600">
              <a:srgbClr val="FFEAB5">
                <a:alpha val="75000"/>
              </a:srgbClr>
            </a:glow>
            <a:softEdge rad="1651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Marker Felt"/>
                <a:cs typeface="Marker Felt"/>
              </a:rPr>
              <a:t>Private Colleges</a:t>
            </a:r>
            <a:endParaRPr lang="en-US" sz="5400" b="1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arker Felt"/>
                <a:cs typeface="Marker Felt"/>
              </a:rPr>
              <a:t>Small class sizes</a:t>
            </a:r>
          </a:p>
          <a:p>
            <a:r>
              <a:rPr lang="en-US" dirty="0" smtClean="0">
                <a:latin typeface="Marker Felt"/>
                <a:cs typeface="Marker Felt"/>
              </a:rPr>
              <a:t>Opportunity for more in-class participation</a:t>
            </a:r>
          </a:p>
          <a:p>
            <a:r>
              <a:rPr lang="en-US" dirty="0" smtClean="0">
                <a:latin typeface="Marker Felt"/>
                <a:cs typeface="Marker Felt"/>
              </a:rPr>
              <a:t>Networking (alumni) and personal ties</a:t>
            </a:r>
          </a:p>
          <a:p>
            <a:r>
              <a:rPr lang="en-US" dirty="0" smtClean="0">
                <a:latin typeface="Marker Felt"/>
                <a:cs typeface="Marker Felt"/>
              </a:rPr>
              <a:t>Admissions may be more flexible</a:t>
            </a:r>
          </a:p>
          <a:p>
            <a:r>
              <a:rPr lang="en-US" dirty="0" smtClean="0">
                <a:latin typeface="Marker Felt"/>
                <a:cs typeface="Marker Felt"/>
              </a:rPr>
              <a:t>Merit-based aid for top students</a:t>
            </a:r>
          </a:p>
          <a:p>
            <a:r>
              <a:rPr lang="en-US" dirty="0" smtClean="0">
                <a:latin typeface="Marker Felt"/>
                <a:cs typeface="Marker Felt"/>
              </a:rPr>
              <a:t>Make their own rules and set their own educational models</a:t>
            </a:r>
          </a:p>
          <a:p>
            <a:r>
              <a:rPr lang="en-US" dirty="0" smtClean="0">
                <a:latin typeface="Marker Felt"/>
                <a:cs typeface="Marker Felt"/>
              </a:rPr>
              <a:t>May have a religious affiliation</a:t>
            </a:r>
          </a:p>
          <a:p>
            <a:r>
              <a:rPr lang="en-US" dirty="0" smtClean="0">
                <a:latin typeface="Marker Felt"/>
                <a:cs typeface="Marker Felt"/>
              </a:rPr>
              <a:t>Cost: $28,000/yr tuition</a:t>
            </a:r>
          </a:p>
          <a:p>
            <a:endParaRPr lang="en-US" dirty="0">
              <a:solidFill>
                <a:srgbClr val="FFFF00"/>
              </a:solidFill>
              <a:latin typeface="Constantia"/>
              <a:cs typeface="Constant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611" y="1417638"/>
            <a:ext cx="1684189" cy="12577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  <a:latin typeface="Marker Felt"/>
                <a:cs typeface="Marker Felt"/>
              </a:rPr>
              <a:t>WI Private Colleges</a:t>
            </a:r>
            <a:endParaRPr lang="en-US" sz="5400" b="1" dirty="0">
              <a:solidFill>
                <a:srgbClr val="FFFFFF"/>
              </a:solidFill>
              <a:latin typeface="Marker Felt"/>
              <a:cs typeface="Marker Fe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4345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halkboard"/>
                <a:cs typeface="Chalkboard"/>
              </a:rPr>
              <a:t>Alverno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 College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Beloit College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Cardinal </a:t>
            </a:r>
            <a:r>
              <a:rPr lang="en-US" dirty="0" err="1" smtClean="0">
                <a:solidFill>
                  <a:schemeClr val="bg1"/>
                </a:solidFill>
                <a:latin typeface="Chalkboard"/>
                <a:cs typeface="Chalkboard"/>
              </a:rPr>
              <a:t>Stritch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 University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Carroll University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Carthage College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Concordia University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Edgewood College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Lakeland College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Lawrence University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Marian University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Marquette University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Milwaukee Art Institute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Milwaukee School of Engineering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Mount Mary College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Northland College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Ripon College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St. Norbert College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Silver Lake College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Viterbo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University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WI Lutheran College</a:t>
            </a:r>
            <a:endParaRPr lang="en-US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arker Felt"/>
                <a:cs typeface="Marker Felt"/>
              </a:rPr>
              <a:t>Why Earn a Bachelor’s Degree?</a:t>
            </a:r>
            <a:endParaRPr lang="en-US" b="1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2973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Investment in your future</a:t>
            </a:r>
          </a:p>
          <a:p>
            <a:r>
              <a:rPr lang="en-US" dirty="0" smtClean="0">
                <a:latin typeface="Chalkboard"/>
                <a:cs typeface="Chalkboard"/>
              </a:rPr>
              <a:t>Increases your professional options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Graduate school/master’s degree</a:t>
            </a:r>
          </a:p>
          <a:p>
            <a:r>
              <a:rPr lang="en-US" dirty="0" smtClean="0">
                <a:latin typeface="Chalkboard"/>
                <a:cs typeface="Chalkboard"/>
              </a:rPr>
              <a:t>Opportunity to earn more over lifetime</a:t>
            </a:r>
          </a:p>
          <a:p>
            <a:r>
              <a:rPr lang="en-US" dirty="0" smtClean="0">
                <a:latin typeface="Chalkboard"/>
                <a:cs typeface="Chalkboard"/>
              </a:rPr>
              <a:t>Required for certain occupations</a:t>
            </a:r>
          </a:p>
          <a:p>
            <a:endParaRPr lang="en-US" dirty="0"/>
          </a:p>
        </p:txBody>
      </p:sp>
      <p:pic>
        <p:nvPicPr>
          <p:cNvPr id="5" name="Picture 4" descr="tennie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81" y="2201234"/>
            <a:ext cx="3192625" cy="4331198"/>
          </a:xfrm>
          <a:prstGeom prst="rect">
            <a:avLst/>
          </a:prstGeom>
          <a:effectLst>
            <a:glow rad="101600">
              <a:srgbClr val="FFDF8C">
                <a:alpha val="75000"/>
              </a:srgbClr>
            </a:glow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Marker Felt"/>
                <a:cs typeface="Marker Felt"/>
              </a:rPr>
              <a:t>Careers That Require Bachelor’s Degree</a:t>
            </a:r>
            <a:endParaRPr lang="en-US" dirty="0">
              <a:solidFill>
                <a:srgbClr val="FFFF00"/>
              </a:solidFill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98" y="1600200"/>
            <a:ext cx="6176501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Teacher: Kindergarten – H.S. 		     $42,000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Architect - $53,000	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Engineer - $60,000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Accountant/Auditor - $55,000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Computer Systems Analyst						$68,000</a:t>
            </a:r>
            <a:endParaRPr lang="en-US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pic>
        <p:nvPicPr>
          <p:cNvPr id="4" name="Picture 3" descr="sneaker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426"/>
            <a:ext cx="2967499" cy="5756573"/>
          </a:xfrm>
          <a:prstGeom prst="rect">
            <a:avLst/>
          </a:prstGeom>
          <a:effectLst>
            <a:glow rad="101600">
              <a:schemeClr val="accent6">
                <a:lumMod val="50000"/>
                <a:alpha val="75000"/>
              </a:schemeClr>
            </a:glow>
            <a:softEdge rad="1651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7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Marker Felt"/>
                <a:cs typeface="Marker Felt"/>
              </a:rPr>
              <a:t>Why students don’t attend college</a:t>
            </a:r>
            <a:endParaRPr lang="en-US" b="1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Can’t afford it</a:t>
            </a:r>
          </a:p>
          <a:p>
            <a:r>
              <a:rPr lang="en-US" dirty="0" smtClean="0">
                <a:latin typeface="Chalkboard"/>
                <a:cs typeface="Chalkboard"/>
              </a:rPr>
              <a:t>Nobody in their family has gone</a:t>
            </a:r>
          </a:p>
          <a:p>
            <a:r>
              <a:rPr lang="en-US" dirty="0" smtClean="0">
                <a:latin typeface="Chalkboard"/>
                <a:cs typeface="Chalkboard"/>
              </a:rPr>
              <a:t>Don’t know what they want to study</a:t>
            </a:r>
          </a:p>
          <a:p>
            <a:r>
              <a:rPr lang="en-US" dirty="0" smtClean="0">
                <a:latin typeface="Chalkboard"/>
                <a:cs typeface="Chalkboard"/>
              </a:rPr>
              <a:t>College might be too hard</a:t>
            </a:r>
          </a:p>
          <a:p>
            <a:r>
              <a:rPr lang="en-US" dirty="0" smtClean="0">
                <a:latin typeface="Chalkboard"/>
                <a:cs typeface="Chalkboard"/>
              </a:rPr>
              <a:t>Fear of not fitting in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29" y="4566064"/>
            <a:ext cx="7269844" cy="2291936"/>
          </a:xfrm>
          <a:prstGeom prst="rect">
            <a:avLst/>
          </a:prstGeom>
          <a:effectLst>
            <a:glow rad="101600">
              <a:srgbClr val="FFDF8C">
                <a:alpha val="75000"/>
              </a:srgbClr>
            </a:glow>
            <a:softEdge rad="889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/>
                </a:solidFill>
                <a:latin typeface="Marker Felt"/>
                <a:cs typeface="Marker Felt"/>
              </a:rPr>
              <a:t>Affording College</a:t>
            </a:r>
            <a:endParaRPr lang="en-US" sz="5400" dirty="0">
              <a:solidFill>
                <a:schemeClr val="accent6"/>
              </a:solidFill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lvl="7">
              <a:buNone/>
            </a:pPr>
            <a:r>
              <a:rPr lang="en-US" sz="3600" dirty="0" smtClean="0">
                <a:solidFill>
                  <a:schemeClr val="bg1"/>
                </a:solidFill>
                <a:latin typeface="Chalkboard"/>
                <a:cs typeface="Chalkboard"/>
              </a:rPr>
              <a:t>There is money available:</a:t>
            </a:r>
          </a:p>
          <a:p>
            <a:pPr lvl="8"/>
            <a:r>
              <a:rPr lang="en-US" sz="3200" dirty="0" smtClean="0">
                <a:solidFill>
                  <a:schemeClr val="bg1"/>
                </a:solidFill>
                <a:latin typeface="Chalkboard"/>
                <a:cs typeface="Chalkboard"/>
              </a:rPr>
              <a:t>Grants 	</a:t>
            </a:r>
          </a:p>
          <a:p>
            <a:pPr lvl="8"/>
            <a:r>
              <a:rPr lang="en-US" sz="3200" dirty="0" smtClean="0">
                <a:solidFill>
                  <a:schemeClr val="bg1"/>
                </a:solidFill>
                <a:latin typeface="Chalkboard"/>
                <a:cs typeface="Chalkboard"/>
              </a:rPr>
              <a:t>Loans </a:t>
            </a:r>
          </a:p>
          <a:p>
            <a:pPr lvl="8"/>
            <a:r>
              <a:rPr lang="en-US" sz="3200" dirty="0" smtClean="0">
                <a:solidFill>
                  <a:schemeClr val="bg1"/>
                </a:solidFill>
                <a:latin typeface="Chalkboard"/>
                <a:cs typeface="Chalkboard"/>
              </a:rPr>
              <a:t>Scholarships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Attend our seminar on March 22 during Advisory</a:t>
            </a:r>
            <a:endParaRPr lang="en-US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13" y="1600199"/>
            <a:ext cx="2051624" cy="1924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645" y="5364595"/>
            <a:ext cx="1922515" cy="12822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Nobody in my family attended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786"/>
            <a:ext cx="8229600" cy="551410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Find an adult </a:t>
            </a:r>
            <a:r>
              <a:rPr lang="en-US" dirty="0" smtClean="0">
                <a:latin typeface="Chalkboard"/>
                <a:cs typeface="Chalkboard"/>
              </a:rPr>
              <a:t>mentor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Teacher, friend’s parents, someone working  in your prospective field/major</a:t>
            </a:r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Research </a:t>
            </a:r>
            <a:r>
              <a:rPr lang="en-US" dirty="0" smtClean="0">
                <a:latin typeface="Chalkboard"/>
                <a:cs typeface="Chalkboard"/>
              </a:rPr>
              <a:t>online and educate </a:t>
            </a:r>
            <a:r>
              <a:rPr lang="en-US" dirty="0" smtClean="0">
                <a:latin typeface="Chalkboard"/>
                <a:cs typeface="Chalkboard"/>
              </a:rPr>
              <a:t>yourself</a:t>
            </a:r>
          </a:p>
          <a:p>
            <a:endParaRPr lang="en-US" dirty="0" smtClean="0">
              <a:latin typeface="Chalkboard"/>
              <a:cs typeface="Chalkboard"/>
            </a:endParaRPr>
          </a:p>
          <a:p>
            <a:pPr>
              <a:buNone/>
            </a:pPr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Having a general idea is often </a:t>
            </a:r>
            <a:r>
              <a:rPr lang="en-US" dirty="0" smtClean="0">
                <a:latin typeface="Chalkboard"/>
                <a:cs typeface="Chalkboard"/>
              </a:rPr>
              <a:t>enough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Interest in math/science; helping peopl</a:t>
            </a:r>
            <a:r>
              <a:rPr lang="en-US" dirty="0" smtClean="0">
                <a:latin typeface="Chalkboard"/>
                <a:cs typeface="Chalkboard"/>
              </a:rPr>
              <a:t>e; business world</a:t>
            </a:r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Utilize </a:t>
            </a:r>
            <a:r>
              <a:rPr lang="en-US" dirty="0" err="1" smtClean="0">
                <a:latin typeface="Chalkboard"/>
                <a:cs typeface="Chalkboard"/>
              </a:rPr>
              <a:t>WISCareers</a:t>
            </a:r>
            <a:r>
              <a:rPr lang="en-US" dirty="0" smtClean="0">
                <a:latin typeface="Chalkboard"/>
                <a:cs typeface="Chalkboard"/>
              </a:rPr>
              <a:t> and other career </a:t>
            </a:r>
            <a:r>
              <a:rPr lang="en-US" dirty="0" smtClean="0">
                <a:latin typeface="Chalkboard"/>
                <a:cs typeface="Chalkboard"/>
              </a:rPr>
              <a:t>sites</a:t>
            </a:r>
          </a:p>
          <a:p>
            <a:endParaRPr lang="en-US" dirty="0" smtClean="0">
              <a:latin typeface="Chalkboard"/>
              <a:cs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040" y="3379754"/>
            <a:ext cx="785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Marker Felt"/>
                <a:cs typeface="Marker Felt"/>
              </a:rPr>
              <a:t>I don’t know what I want to study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Marker Felt"/>
                <a:cs typeface="Marker Felt"/>
              </a:rPr>
              <a:t>Questions to ask yourself…</a:t>
            </a:r>
            <a:endParaRPr lang="en-US" sz="5400" b="1" dirty="0">
              <a:latin typeface="Marker Felt"/>
              <a:cs typeface="Marker Fe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5012243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FFD648"/>
              </a:solidFill>
              <a:latin typeface="Constantia"/>
              <a:cs typeface="Constantia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Marker Felt"/>
                <a:cs typeface="Marker Felt"/>
              </a:rPr>
              <a:t>Why do you want to go to college?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Marker Felt"/>
              <a:cs typeface="Marker Felt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Marker Felt"/>
                <a:cs typeface="Marker Felt"/>
              </a:rPr>
              <a:t>What career are you pursuing?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Marker Felt"/>
              <a:cs typeface="Marker Felt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Marker Felt"/>
                <a:cs typeface="Marker Felt"/>
              </a:rPr>
              <a:t>What is the job outlook on your choice?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onstantia"/>
              <a:cs typeface="Constantia"/>
            </a:endParaRPr>
          </a:p>
        </p:txBody>
      </p:sp>
      <p:pic>
        <p:nvPicPr>
          <p:cNvPr id="5" name="Picture 4" descr="newbal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43" y="2267642"/>
            <a:ext cx="3574274" cy="4408946"/>
          </a:xfrm>
          <a:prstGeom prst="rect">
            <a:avLst/>
          </a:prstGeom>
          <a:effectLst>
            <a:glow rad="101600">
              <a:schemeClr val="bg2">
                <a:lumMod val="90000"/>
                <a:alpha val="75000"/>
              </a:schemeClr>
            </a:glow>
            <a:softEdge rad="2159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arker Felt"/>
                <a:cs typeface="Marker Felt"/>
              </a:rPr>
              <a:t>College might be too hard…</a:t>
            </a:r>
            <a:endParaRPr lang="en-US" sz="54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halkboard"/>
                <a:cs typeface="Chalkboard"/>
              </a:rPr>
              <a:t>Start at a technical college campus to build skills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halkboard"/>
                <a:cs typeface="Chalkboard"/>
              </a:rPr>
              <a:t>Academic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halkboard"/>
                <a:cs typeface="Chalkboard"/>
              </a:rPr>
              <a:t>Study habits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halkboard"/>
                <a:cs typeface="Chalkboard"/>
              </a:rPr>
              <a:t>Self motivation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halkboard"/>
                <a:cs typeface="Chalkboard"/>
              </a:rPr>
              <a:t>Time management</a:t>
            </a:r>
          </a:p>
          <a:p>
            <a:r>
              <a:rPr lang="en-US" dirty="0" smtClean="0">
                <a:solidFill>
                  <a:srgbClr val="000000"/>
                </a:solidFill>
                <a:latin typeface="Chalkboard"/>
                <a:cs typeface="Chalkboard"/>
              </a:rPr>
              <a:t>Utilize tutoring services available on any campus</a:t>
            </a:r>
          </a:p>
          <a:p>
            <a:r>
              <a:rPr lang="en-US" dirty="0" smtClean="0">
                <a:solidFill>
                  <a:srgbClr val="000000"/>
                </a:solidFill>
                <a:latin typeface="Chalkboard"/>
                <a:cs typeface="Chalkboard"/>
              </a:rPr>
              <a:t>Attend part-time</a:t>
            </a:r>
            <a:endParaRPr lang="en-US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402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arker Felt"/>
                <a:cs typeface="Marker Felt"/>
              </a:rPr>
              <a:t>Transition 2 yr to 4 year programs</a:t>
            </a:r>
            <a:endParaRPr lang="en-US" sz="48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23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MATC (Madison College) partners with: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UW – </a:t>
            </a:r>
            <a:r>
              <a:rPr lang="en-US" dirty="0" err="1" smtClean="0">
                <a:latin typeface="Chalkboard"/>
                <a:cs typeface="Chalkboard"/>
              </a:rPr>
              <a:t>LaCrosse</a:t>
            </a:r>
            <a:r>
              <a:rPr lang="en-US" dirty="0" smtClean="0">
                <a:latin typeface="Chalkboard"/>
                <a:cs typeface="Chalkboard"/>
              </a:rPr>
              <a:t>		- Edgewood College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UW – Madison			- Carroll University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UW – Milwaukee		- Concordia University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UW – Platteville		- Franklin University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UW – River Falls		- Kaplan University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UW – Stout				- Lakeland College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UW – Whitewater		- Milwaukee School of 								  Engineering</a:t>
            </a:r>
            <a:endParaRPr lang="en-US" dirty="0"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arker Felt"/>
                <a:cs typeface="Marker Felt"/>
              </a:rPr>
              <a:t>Where do I go from here?</a:t>
            </a:r>
            <a:endParaRPr lang="en-US" sz="5400" dirty="0">
              <a:latin typeface="Marker Felt"/>
              <a:cs typeface="Marker Fe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17637"/>
            <a:ext cx="82296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arker Felt"/>
              <a:cs typeface="Marker Felt"/>
            </a:endParaRPr>
          </a:p>
          <a:p>
            <a:pPr algn="ctr"/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Talk </a:t>
            </a:r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to Counselors &amp; </a:t>
            </a:r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Teachers</a:t>
            </a:r>
          </a:p>
          <a:p>
            <a:pPr algn="ctr"/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Go </a:t>
            </a:r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on college </a:t>
            </a:r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visits</a:t>
            </a:r>
          </a:p>
          <a:p>
            <a:pPr algn="ctr"/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Talk </a:t>
            </a:r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to admissions counselors visiting </a:t>
            </a:r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PHS</a:t>
            </a:r>
          </a:p>
          <a:p>
            <a:pPr algn="ctr"/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Explore college websites</a:t>
            </a:r>
          </a:p>
          <a:p>
            <a:pPr algn="ctr"/>
            <a:r>
              <a:rPr lang="en-US" sz="2400" dirty="0" smtClean="0">
                <a:solidFill>
                  <a:srgbClr val="953735"/>
                </a:solidFill>
                <a:latin typeface="Chalkboard"/>
                <a:cs typeface="Chalkboard"/>
              </a:rPr>
              <a:t>Log on to </a:t>
            </a:r>
            <a:r>
              <a:rPr lang="en-US" sz="2400" dirty="0" err="1" smtClean="0">
                <a:solidFill>
                  <a:srgbClr val="953735"/>
                </a:solidFill>
                <a:latin typeface="Chalkboard"/>
                <a:cs typeface="Chalkboard"/>
              </a:rPr>
              <a:t>WISCareers</a:t>
            </a:r>
            <a:endParaRPr lang="en-US" sz="1100" dirty="0" smtClean="0">
              <a:solidFill>
                <a:srgbClr val="953735"/>
              </a:solidFill>
              <a:latin typeface="Chalkboard"/>
              <a:cs typeface="Chalkboard"/>
            </a:endParaRPr>
          </a:p>
          <a:p>
            <a:pPr algn="ctr"/>
            <a:endParaRPr lang="en-US" sz="1100" dirty="0" smtClean="0">
              <a:latin typeface="Marker Felt"/>
              <a:cs typeface="Marker Felt"/>
            </a:endParaRPr>
          </a:p>
          <a:p>
            <a:pPr algn="ctr"/>
            <a:r>
              <a:rPr lang="en-US" sz="2400" dirty="0" smtClean="0">
                <a:latin typeface="Marker Felt"/>
                <a:cs typeface="Marker Felt"/>
              </a:rPr>
              <a:t>Attend our other seminars:</a:t>
            </a:r>
            <a:endParaRPr lang="en-US" sz="2400" dirty="0">
              <a:latin typeface="Marker Felt"/>
              <a:cs typeface="Marker Fe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701" y="4464625"/>
            <a:ext cx="7471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arker Felt"/>
                <a:cs typeface="Marker Felt"/>
              </a:rPr>
              <a:t>March 1 – </a:t>
            </a:r>
            <a:r>
              <a:rPr lang="en-US" sz="2400" dirty="0" smtClean="0">
                <a:solidFill>
                  <a:srgbClr val="953735"/>
                </a:solidFill>
                <a:latin typeface="Marker Felt"/>
                <a:cs typeface="Marker Felt"/>
              </a:rPr>
              <a:t>Choosing a College</a:t>
            </a:r>
          </a:p>
          <a:p>
            <a:pPr algn="ctr"/>
            <a:r>
              <a:rPr lang="en-US" sz="2400" dirty="0" smtClean="0">
                <a:latin typeface="Marker Felt"/>
                <a:cs typeface="Marker Felt"/>
              </a:rPr>
              <a:t>March 8 – </a:t>
            </a:r>
            <a:r>
              <a:rPr lang="en-US" sz="2400" dirty="0" smtClean="0">
                <a:solidFill>
                  <a:srgbClr val="953735"/>
                </a:solidFill>
                <a:latin typeface="Marker Felt"/>
                <a:cs typeface="Marker Felt"/>
              </a:rPr>
              <a:t>Making the Most of Your College Visit</a:t>
            </a:r>
          </a:p>
          <a:p>
            <a:pPr algn="ctr"/>
            <a:r>
              <a:rPr lang="en-US" sz="2400" dirty="0" smtClean="0">
                <a:latin typeface="Marker Felt"/>
                <a:cs typeface="Marker Felt"/>
              </a:rPr>
              <a:t>March 22 – </a:t>
            </a:r>
            <a:r>
              <a:rPr lang="en-US" sz="2400" dirty="0" smtClean="0">
                <a:solidFill>
                  <a:srgbClr val="953735"/>
                </a:solidFill>
                <a:latin typeface="Marker Felt"/>
                <a:cs typeface="Marker Felt"/>
              </a:rPr>
              <a:t>Financing College Education</a:t>
            </a:r>
          </a:p>
          <a:p>
            <a:pPr algn="ctr"/>
            <a:r>
              <a:rPr lang="en-US" sz="2400" dirty="0" smtClean="0">
                <a:latin typeface="Marker Felt"/>
                <a:cs typeface="Marker Felt"/>
              </a:rPr>
              <a:t>April 5 – </a:t>
            </a:r>
            <a:r>
              <a:rPr lang="en-US" sz="2400" dirty="0" smtClean="0">
                <a:solidFill>
                  <a:srgbClr val="953735"/>
                </a:solidFill>
                <a:latin typeface="Marker Felt"/>
                <a:cs typeface="Marker Felt"/>
              </a:rPr>
              <a:t>ACT Prep Workshop</a:t>
            </a:r>
          </a:p>
          <a:p>
            <a:pPr algn="ctr"/>
            <a:r>
              <a:rPr lang="en-US" sz="2400" dirty="0" smtClean="0">
                <a:latin typeface="Marker Felt"/>
                <a:cs typeface="Marker Felt"/>
              </a:rPr>
              <a:t>April 12 –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Marker Felt"/>
                <a:cs typeface="Marker Felt"/>
              </a:rPr>
              <a:t>Madison College/ COMPASS Test Prep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Marker Felt"/>
              <a:cs typeface="Marker Fe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Marker Felt"/>
                <a:cs typeface="Marker Felt"/>
              </a:rPr>
              <a:t>Financial Considerations</a:t>
            </a:r>
            <a:endParaRPr lang="en-US" b="1" dirty="0">
              <a:solidFill>
                <a:srgbClr val="FFFFFF"/>
              </a:solidFill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D648"/>
                </a:solidFill>
                <a:latin typeface="Marker Felt"/>
                <a:cs typeface="Marker Felt"/>
              </a:rPr>
              <a:t>Earning power per year:</a:t>
            </a:r>
          </a:p>
          <a:p>
            <a:pPr>
              <a:buNone/>
            </a:pPr>
            <a:endParaRPr lang="en-US" dirty="0" smtClean="0">
              <a:solidFill>
                <a:srgbClr val="FFD648"/>
              </a:solidFill>
              <a:latin typeface="Marker Felt"/>
              <a:cs typeface="Marker Felt"/>
            </a:endParaRPr>
          </a:p>
          <a:p>
            <a:pPr lvl="1"/>
            <a:r>
              <a:rPr lang="en-US" dirty="0" smtClean="0">
                <a:solidFill>
                  <a:srgbClr val="FFD648"/>
                </a:solidFill>
                <a:latin typeface="Marker Felt"/>
                <a:cs typeface="Marker Felt"/>
              </a:rPr>
              <a:t>High school diploma:			$33,801</a:t>
            </a:r>
          </a:p>
          <a:p>
            <a:pPr lvl="1"/>
            <a:r>
              <a:rPr lang="en-US" dirty="0" smtClean="0">
                <a:solidFill>
                  <a:srgbClr val="FFD648"/>
                </a:solidFill>
                <a:latin typeface="Marker Felt"/>
                <a:cs typeface="Marker Felt"/>
              </a:rPr>
              <a:t>Associate degree:				$42,000</a:t>
            </a:r>
          </a:p>
          <a:p>
            <a:pPr lvl="1"/>
            <a:r>
              <a:rPr lang="en-US" dirty="0" smtClean="0">
                <a:solidFill>
                  <a:srgbClr val="FFD648"/>
                </a:solidFill>
                <a:latin typeface="Marker Felt"/>
                <a:cs typeface="Marker Felt"/>
              </a:rPr>
              <a:t>Bachelor’s degree:				$55,600</a:t>
            </a:r>
          </a:p>
          <a:p>
            <a:pPr lvl="1"/>
            <a:r>
              <a:rPr lang="en-US" dirty="0" smtClean="0">
                <a:solidFill>
                  <a:srgbClr val="FFD648"/>
                </a:solidFill>
                <a:latin typeface="Marker Felt"/>
                <a:cs typeface="Marker Felt"/>
              </a:rPr>
              <a:t>Master’s degree:				$67,000</a:t>
            </a:r>
          </a:p>
          <a:p>
            <a:pPr lvl="1"/>
            <a:r>
              <a:rPr lang="en-US" dirty="0" smtClean="0">
                <a:solidFill>
                  <a:srgbClr val="FFD648"/>
                </a:solidFill>
                <a:latin typeface="Marker Felt"/>
                <a:cs typeface="Marker Felt"/>
              </a:rPr>
              <a:t>Doctorate:						$100,000+</a:t>
            </a:r>
          </a:p>
          <a:p>
            <a:pPr lvl="1"/>
            <a:endParaRPr lang="en-US" dirty="0" smtClean="0">
              <a:solidFill>
                <a:srgbClr val="FFD648"/>
              </a:solidFill>
              <a:latin typeface="Marker Felt"/>
              <a:cs typeface="Marker Felt"/>
            </a:endParaRPr>
          </a:p>
          <a:p>
            <a:r>
              <a:rPr lang="en-US" sz="2000" dirty="0" smtClean="0">
                <a:solidFill>
                  <a:srgbClr val="FFD648"/>
                </a:solidFill>
                <a:latin typeface="Marker Felt"/>
                <a:cs typeface="Marker Felt"/>
              </a:rPr>
              <a:t>U.S. Census Bureau 2008 median earnings</a:t>
            </a:r>
            <a:endParaRPr lang="en-US" sz="2000" dirty="0">
              <a:solidFill>
                <a:srgbClr val="FFD648"/>
              </a:solidFill>
              <a:latin typeface="Marker Felt"/>
              <a:cs typeface="Marker Fe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Marker Felt"/>
                <a:cs typeface="Marker Felt"/>
              </a:rPr>
              <a:t>WI Post-Secondary Options</a:t>
            </a:r>
            <a:endParaRPr lang="en-US" b="1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2" y="1417638"/>
            <a:ext cx="4942576" cy="5440362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sz="3200" dirty="0" smtClean="0">
              <a:latin typeface="Marker Felt"/>
              <a:cs typeface="Marker Felt"/>
            </a:endParaRPr>
          </a:p>
          <a:p>
            <a:pPr lvl="2">
              <a:buNone/>
            </a:pPr>
            <a:r>
              <a:rPr lang="en-US" sz="3200" u="sng" dirty="0" smtClean="0">
                <a:latin typeface="Marker Felt"/>
                <a:cs typeface="Marker Felt"/>
              </a:rPr>
              <a:t>2-Year</a:t>
            </a:r>
          </a:p>
          <a:p>
            <a:r>
              <a:rPr lang="en-US" dirty="0" smtClean="0">
                <a:latin typeface="Marker Felt"/>
                <a:cs typeface="Marker Felt"/>
              </a:rPr>
              <a:t>Technical College System</a:t>
            </a:r>
          </a:p>
          <a:p>
            <a:r>
              <a:rPr lang="en-US" dirty="0" smtClean="0">
                <a:latin typeface="Marker Felt"/>
                <a:cs typeface="Marker Felt"/>
              </a:rPr>
              <a:t>Private Tech Schools</a:t>
            </a:r>
          </a:p>
          <a:p>
            <a:pPr>
              <a:buNone/>
            </a:pPr>
            <a:endParaRPr lang="en-US" dirty="0" smtClean="0">
              <a:latin typeface="Marker Felt"/>
              <a:cs typeface="Marker Felt"/>
            </a:endParaRPr>
          </a:p>
          <a:p>
            <a:pPr lvl="1">
              <a:buNone/>
            </a:pPr>
            <a:r>
              <a:rPr lang="en-US" dirty="0" smtClean="0">
                <a:latin typeface="Marker Felt"/>
                <a:cs typeface="Marker Felt"/>
              </a:rPr>
              <a:t>		</a:t>
            </a:r>
            <a:r>
              <a:rPr lang="en-US" u="sng" dirty="0" smtClean="0">
                <a:latin typeface="Marker Felt"/>
                <a:cs typeface="Marker Felt"/>
              </a:rPr>
              <a:t>4-Year</a:t>
            </a:r>
          </a:p>
          <a:p>
            <a:r>
              <a:rPr lang="en-US" dirty="0" smtClean="0">
                <a:latin typeface="Marker Felt"/>
                <a:cs typeface="Marker Felt"/>
              </a:rPr>
              <a:t>UW System</a:t>
            </a:r>
          </a:p>
          <a:p>
            <a:r>
              <a:rPr lang="en-US" dirty="0" smtClean="0">
                <a:latin typeface="Marker Felt"/>
                <a:cs typeface="Marker Felt"/>
              </a:rPr>
              <a:t>Private Colleges</a:t>
            </a:r>
            <a:endParaRPr lang="en-US" dirty="0">
              <a:latin typeface="Marker Felt"/>
              <a:cs typeface="Marker Felt"/>
            </a:endParaRPr>
          </a:p>
        </p:txBody>
      </p:sp>
      <p:pic>
        <p:nvPicPr>
          <p:cNvPr id="4" name="Picture 3" descr="sneake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016" y="3207353"/>
            <a:ext cx="4237503" cy="3446818"/>
          </a:xfrm>
          <a:prstGeom prst="rect">
            <a:avLst/>
          </a:prstGeom>
          <a:effectLst>
            <a:glow rad="152400">
              <a:schemeClr val="bg2">
                <a:lumMod val="75000"/>
                <a:alpha val="50000"/>
              </a:schemeClr>
            </a:glow>
            <a:softEdge rad="2159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Marker Felt"/>
                <a:cs typeface="Marker Felt"/>
              </a:rPr>
              <a:t>WI Technical College System</a:t>
            </a:r>
            <a:endParaRPr lang="en-US" sz="5400" b="1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906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MATC (Madison College), Fox Valley Tech, etc.</a:t>
            </a:r>
          </a:p>
          <a:p>
            <a:pPr lvl="1"/>
            <a:endParaRPr lang="en-US" dirty="0" smtClean="0">
              <a:latin typeface="Chalkboard"/>
              <a:cs typeface="Chalkboard"/>
            </a:endParaRPr>
          </a:p>
          <a:p>
            <a:pPr lvl="1"/>
            <a:r>
              <a:rPr lang="en-US" dirty="0" smtClean="0">
                <a:latin typeface="Chalkboard"/>
                <a:cs typeface="Chalkboard"/>
              </a:rPr>
              <a:t>Focus more on technical skills rather than theory.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Hands-on training.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Instructors have experience working in their field.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Enter the job market in 2 years*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Training for some of fastest growing occupations.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Tuition cost: approx. $2,500/semester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No on-campus housing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Less debt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COMPASS/Placement Test required</a:t>
            </a:r>
          </a:p>
          <a:p>
            <a:pPr lvl="2"/>
            <a:r>
              <a:rPr lang="en-US" dirty="0" smtClean="0">
                <a:latin typeface="Chalkboard"/>
                <a:cs typeface="Chalkboard"/>
              </a:rPr>
              <a:t>*Scores determine placement in program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691226"/>
            <a:ext cx="3070776" cy="54349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Marker Felt"/>
                <a:cs typeface="Marker Felt"/>
              </a:rPr>
              <a:t>Wisconsin</a:t>
            </a:r>
          </a:p>
          <a:p>
            <a:pPr algn="ctr">
              <a:buNone/>
            </a:pPr>
            <a:r>
              <a:rPr lang="en-US" sz="4400" b="1" dirty="0" smtClean="0">
                <a:latin typeface="Marker Felt"/>
                <a:cs typeface="Marker Felt"/>
              </a:rPr>
              <a:t>Technical </a:t>
            </a:r>
          </a:p>
          <a:p>
            <a:pPr algn="ctr">
              <a:buNone/>
            </a:pPr>
            <a:r>
              <a:rPr lang="en-US" sz="4400" b="1" dirty="0" smtClean="0">
                <a:latin typeface="Marker Felt"/>
                <a:cs typeface="Marker Felt"/>
              </a:rPr>
              <a:t>Colleges</a:t>
            </a:r>
            <a:endParaRPr lang="en-US" sz="4400" b="1" dirty="0">
              <a:latin typeface="Marker Felt"/>
              <a:cs typeface="Marker Felt"/>
            </a:endParaRPr>
          </a:p>
        </p:txBody>
      </p:sp>
      <p:pic>
        <p:nvPicPr>
          <p:cNvPr id="11" name="Picture 10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76" y="385801"/>
            <a:ext cx="5985465" cy="60281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Marker Felt"/>
                <a:cs typeface="Marker Felt"/>
              </a:rPr>
              <a:t>Private Technical Colleges</a:t>
            </a:r>
            <a:endParaRPr lang="en-US" b="1" dirty="0">
              <a:solidFill>
                <a:schemeClr val="bg1"/>
              </a:solidFill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48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D648"/>
                </a:solidFill>
                <a:latin typeface="Chalkboard"/>
                <a:cs typeface="Chalkboard"/>
              </a:rPr>
              <a:t>Herzing</a:t>
            </a:r>
            <a:r>
              <a:rPr lang="en-US" dirty="0" smtClean="0">
                <a:solidFill>
                  <a:srgbClr val="FFD648"/>
                </a:solidFill>
                <a:latin typeface="Chalkboard"/>
                <a:cs typeface="Chalkboard"/>
              </a:rPr>
              <a:t> College – Madison</a:t>
            </a:r>
          </a:p>
          <a:p>
            <a:r>
              <a:rPr lang="en-US" dirty="0" smtClean="0">
                <a:solidFill>
                  <a:srgbClr val="FFD648"/>
                </a:solidFill>
                <a:latin typeface="Chalkboard"/>
                <a:cs typeface="Chalkboard"/>
              </a:rPr>
              <a:t>ITT Tech – Madison, various locations</a:t>
            </a:r>
          </a:p>
          <a:p>
            <a:r>
              <a:rPr lang="en-US" dirty="0" err="1" smtClean="0">
                <a:solidFill>
                  <a:srgbClr val="FFD648"/>
                </a:solidFill>
                <a:latin typeface="Chalkboard"/>
                <a:cs typeface="Chalkboard"/>
              </a:rPr>
              <a:t>WyoTech</a:t>
            </a:r>
            <a:r>
              <a:rPr lang="en-US" dirty="0" smtClean="0">
                <a:solidFill>
                  <a:srgbClr val="FFD648"/>
                </a:solidFill>
                <a:latin typeface="Chalkboard"/>
                <a:cs typeface="Chalkboard"/>
              </a:rPr>
              <a:t> – various locations</a:t>
            </a:r>
          </a:p>
          <a:p>
            <a:r>
              <a:rPr lang="en-US" dirty="0" smtClean="0">
                <a:solidFill>
                  <a:srgbClr val="FFD648"/>
                </a:solidFill>
                <a:latin typeface="Chalkboard"/>
                <a:cs typeface="Chalkboard"/>
              </a:rPr>
              <a:t>Benefits:</a:t>
            </a:r>
          </a:p>
          <a:p>
            <a:pPr lvl="1"/>
            <a:r>
              <a:rPr lang="en-US" dirty="0" smtClean="0">
                <a:solidFill>
                  <a:srgbClr val="FFD648"/>
                </a:solidFill>
                <a:latin typeface="Chalkboard"/>
                <a:cs typeface="Chalkboard"/>
              </a:rPr>
              <a:t>Compressed programs</a:t>
            </a:r>
          </a:p>
          <a:p>
            <a:pPr lvl="1"/>
            <a:r>
              <a:rPr lang="en-US" dirty="0" smtClean="0">
                <a:solidFill>
                  <a:srgbClr val="FFD648"/>
                </a:solidFill>
                <a:latin typeface="Chalkboard"/>
                <a:cs typeface="Chalkboard"/>
              </a:rPr>
              <a:t>Job-specific</a:t>
            </a:r>
          </a:p>
          <a:p>
            <a:pPr lvl="1"/>
            <a:r>
              <a:rPr lang="en-US" dirty="0" smtClean="0">
                <a:solidFill>
                  <a:srgbClr val="FFD648"/>
                </a:solidFill>
                <a:latin typeface="Chalkboard"/>
                <a:cs typeface="Chalkboard"/>
              </a:rPr>
              <a:t>Some run year-round</a:t>
            </a:r>
          </a:p>
          <a:p>
            <a:r>
              <a:rPr lang="en-US" dirty="0" smtClean="0">
                <a:solidFill>
                  <a:srgbClr val="FFD648"/>
                </a:solidFill>
                <a:latin typeface="Chalkboard"/>
                <a:cs typeface="Chalkboard"/>
              </a:rPr>
              <a:t>Cost: 3-4X state technical</a:t>
            </a:r>
          </a:p>
          <a:p>
            <a:pPr>
              <a:buNone/>
            </a:pPr>
            <a:r>
              <a:rPr lang="en-US" dirty="0" smtClean="0">
                <a:solidFill>
                  <a:srgbClr val="FFD648"/>
                </a:solidFill>
                <a:latin typeface="Chalkboard"/>
                <a:cs typeface="Chalkboard"/>
              </a:rPr>
              <a:t>	 college</a:t>
            </a:r>
          </a:p>
          <a:p>
            <a:pPr>
              <a:buNone/>
            </a:pPr>
            <a:r>
              <a:rPr lang="en-US" dirty="0" smtClean="0">
                <a:solidFill>
                  <a:srgbClr val="FFD648"/>
                </a:solidFill>
                <a:latin typeface="Chalkboard"/>
                <a:cs typeface="Chalkboard"/>
              </a:rPr>
              <a:t>**Credits may not transfer</a:t>
            </a:r>
          </a:p>
        </p:txBody>
      </p:sp>
      <p:pic>
        <p:nvPicPr>
          <p:cNvPr id="5" name="Picture 4" descr="sneaker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56" y="3356111"/>
            <a:ext cx="3148970" cy="3213573"/>
          </a:xfrm>
          <a:prstGeom prst="rect">
            <a:avLst/>
          </a:prstGeom>
          <a:effectLst>
            <a:glow rad="101600">
              <a:schemeClr val="accent6">
                <a:lumMod val="50000"/>
                <a:alpha val="75000"/>
              </a:schemeClr>
            </a:glow>
            <a:softEdge rad="1143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Marker Felt"/>
                <a:cs typeface="Marker Felt"/>
              </a:rPr>
              <a:t>Why students choose Tech College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4954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arker Felt"/>
                <a:cs typeface="Marker Felt"/>
              </a:rPr>
              <a:t>Want to begin working/earning sooner</a:t>
            </a:r>
          </a:p>
          <a:p>
            <a:r>
              <a:rPr lang="en-US" dirty="0" smtClean="0">
                <a:latin typeface="Marker Felt"/>
                <a:cs typeface="Marker Felt"/>
              </a:rPr>
              <a:t>Want to graduate with less debt</a:t>
            </a:r>
          </a:p>
          <a:p>
            <a:r>
              <a:rPr lang="en-US" dirty="0" smtClean="0">
                <a:latin typeface="Marker Felt"/>
                <a:cs typeface="Marker Felt"/>
              </a:rPr>
              <a:t>Know what career they want</a:t>
            </a:r>
          </a:p>
          <a:p>
            <a:r>
              <a:rPr lang="en-US" dirty="0" smtClean="0">
                <a:latin typeface="Marker Felt"/>
                <a:cs typeface="Marker Felt"/>
              </a:rPr>
              <a:t>Want hands-on, relevant curriculum</a:t>
            </a:r>
          </a:p>
          <a:p>
            <a:r>
              <a:rPr lang="en-US" dirty="0" smtClean="0">
                <a:latin typeface="Marker Felt"/>
                <a:cs typeface="Marker Felt"/>
              </a:rPr>
              <a:t>Want a direct path to their career future</a:t>
            </a:r>
          </a:p>
          <a:p>
            <a:r>
              <a:rPr lang="en-US" dirty="0" smtClean="0">
                <a:latin typeface="Marker Felt"/>
                <a:cs typeface="Marker Felt"/>
              </a:rPr>
              <a:t>Need flexible learning options</a:t>
            </a:r>
          </a:p>
          <a:p>
            <a:r>
              <a:rPr lang="en-US" dirty="0" smtClean="0">
                <a:latin typeface="Marker Felt"/>
                <a:cs typeface="Marker Felt"/>
              </a:rPr>
              <a:t>Opportunity to transfer to a 4-year college</a:t>
            </a:r>
          </a:p>
          <a:p>
            <a:endParaRPr lang="en-US" dirty="0" smtClean="0">
              <a:latin typeface="Constantia"/>
              <a:cs typeface="Constantia"/>
            </a:endParaRPr>
          </a:p>
          <a:p>
            <a:r>
              <a:rPr lang="en-US" sz="1400" dirty="0" smtClean="0">
                <a:latin typeface="Constantia"/>
                <a:cs typeface="Constantia"/>
              </a:rPr>
              <a:t>WI Tech College System website</a:t>
            </a:r>
            <a:endParaRPr lang="en-US" sz="1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  <a:latin typeface="Marker Felt"/>
                <a:cs typeface="Marker Felt"/>
              </a:rPr>
              <a:t>Top Paying Technical Jobs</a:t>
            </a:r>
            <a:endParaRPr lang="en-US" sz="5400" b="1" dirty="0">
              <a:solidFill>
                <a:srgbClr val="FFFFFF"/>
              </a:solidFill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arker Felt"/>
                <a:cs typeface="Marker Felt"/>
              </a:rPr>
              <a:t>Computer Specialist				$59,000</a:t>
            </a:r>
          </a:p>
          <a:p>
            <a:r>
              <a:rPr lang="en-US" dirty="0" smtClean="0">
                <a:solidFill>
                  <a:srgbClr val="FFFFFF"/>
                </a:solidFill>
                <a:latin typeface="Marker Felt"/>
                <a:cs typeface="Marker Felt"/>
              </a:rPr>
              <a:t>Nuclear Technician				$59,000</a:t>
            </a:r>
          </a:p>
          <a:p>
            <a:r>
              <a:rPr lang="en-US" dirty="0" smtClean="0">
                <a:solidFill>
                  <a:srgbClr val="FFFFFF"/>
                </a:solidFill>
                <a:latin typeface="Marker Felt"/>
                <a:cs typeface="Marker Felt"/>
              </a:rPr>
              <a:t>Dental Hygienist						$58,000</a:t>
            </a:r>
          </a:p>
          <a:p>
            <a:r>
              <a:rPr lang="en-US" dirty="0" smtClean="0">
                <a:solidFill>
                  <a:srgbClr val="FFFFFF"/>
                </a:solidFill>
                <a:latin typeface="Marker Felt"/>
                <a:cs typeface="Marker Felt"/>
              </a:rPr>
              <a:t>Radiology Tech						$57,500</a:t>
            </a:r>
          </a:p>
          <a:p>
            <a:r>
              <a:rPr lang="en-US" dirty="0" smtClean="0">
                <a:solidFill>
                  <a:srgbClr val="FFFFFF"/>
                </a:solidFill>
                <a:latin typeface="Marker Felt"/>
                <a:cs typeface="Marker Felt"/>
              </a:rPr>
              <a:t>Registered Nurse					$52,300</a:t>
            </a:r>
          </a:p>
          <a:p>
            <a:r>
              <a:rPr lang="en-US" dirty="0" smtClean="0">
                <a:solidFill>
                  <a:srgbClr val="FFFFFF"/>
                </a:solidFill>
                <a:latin typeface="Marker Felt"/>
                <a:cs typeface="Marker Felt"/>
              </a:rPr>
              <a:t>Engineering Technician			$49,</a:t>
            </a:r>
            <a:r>
              <a:rPr lang="en-US" sz="1100" dirty="0" smtClean="0">
                <a:solidFill>
                  <a:srgbClr val="FFFFFF"/>
                </a:solidFill>
                <a:latin typeface="Marker Felt"/>
                <a:cs typeface="Marker Felt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Marker Felt"/>
                <a:cs typeface="Marker Felt"/>
              </a:rPr>
              <a:t>400	</a:t>
            </a:r>
          </a:p>
          <a:p>
            <a:endParaRPr lang="en-US" dirty="0" smtClean="0">
              <a:solidFill>
                <a:srgbClr val="FFFFFF"/>
              </a:solidFill>
              <a:latin typeface="Marker Felt"/>
              <a:cs typeface="Marker Felt"/>
            </a:endParaRPr>
          </a:p>
          <a:p>
            <a:r>
              <a:rPr lang="en-US" sz="1800" dirty="0" smtClean="0">
                <a:solidFill>
                  <a:srgbClr val="FFFFFF"/>
                </a:solidFill>
                <a:latin typeface="Marker Felt"/>
                <a:cs typeface="Marker Felt"/>
              </a:rPr>
              <a:t>According to CNN magazine</a:t>
            </a:r>
            <a:endParaRPr lang="en-US" sz="1800" dirty="0">
              <a:solidFill>
                <a:srgbClr val="FFFFFF"/>
              </a:solidFill>
              <a:latin typeface="Marker Felt"/>
              <a:cs typeface="Marker Fe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998</Words>
  <Application>Microsoft Macintosh PowerPoint</Application>
  <PresentationFormat>On-screen Show (4:3)</PresentationFormat>
  <Paragraphs>202</Paragraphs>
  <Slides>22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Find Your Fit</vt:lpstr>
      <vt:lpstr>Questions to ask yourself…</vt:lpstr>
      <vt:lpstr>Financial Considerations</vt:lpstr>
      <vt:lpstr>WI Post-Secondary Options</vt:lpstr>
      <vt:lpstr>WI Technical College System</vt:lpstr>
      <vt:lpstr>Slide 6</vt:lpstr>
      <vt:lpstr>Private Technical Colleges</vt:lpstr>
      <vt:lpstr>Why students choose Tech College </vt:lpstr>
      <vt:lpstr>Top Paying Technical Jobs</vt:lpstr>
      <vt:lpstr>UW System College</vt:lpstr>
      <vt:lpstr>UW System Colleges</vt:lpstr>
      <vt:lpstr>UW-Baraboo</vt:lpstr>
      <vt:lpstr>Private Colleges</vt:lpstr>
      <vt:lpstr>WI Private Colleges</vt:lpstr>
      <vt:lpstr>Why Earn a Bachelor’s Degree?</vt:lpstr>
      <vt:lpstr>Careers That Require Bachelor’s Degree</vt:lpstr>
      <vt:lpstr>Why students don’t attend college</vt:lpstr>
      <vt:lpstr>Affording College</vt:lpstr>
      <vt:lpstr>Nobody in my family attended</vt:lpstr>
      <vt:lpstr>College might be too hard…</vt:lpstr>
      <vt:lpstr>Transition 2 yr to 4 year programs</vt:lpstr>
      <vt:lpstr>Where do I go from here?</vt:lpstr>
    </vt:vector>
  </TitlesOfParts>
  <Company>PCS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Your Fit</dc:title>
  <dc:creator>PCS</dc:creator>
  <cp:lastModifiedBy>PCS</cp:lastModifiedBy>
  <cp:revision>51</cp:revision>
  <cp:lastPrinted>2011-02-21T19:44:21Z</cp:lastPrinted>
  <dcterms:created xsi:type="dcterms:W3CDTF">2012-02-20T21:03:18Z</dcterms:created>
  <dcterms:modified xsi:type="dcterms:W3CDTF">2012-02-20T21:15:50Z</dcterms:modified>
</cp:coreProperties>
</file>